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4" r:id="rId2"/>
    <p:sldId id="399" r:id="rId3"/>
    <p:sldId id="400" r:id="rId4"/>
    <p:sldId id="398" r:id="rId5"/>
    <p:sldId id="401" r:id="rId6"/>
    <p:sldId id="403" r:id="rId7"/>
    <p:sldId id="402" r:id="rId8"/>
    <p:sldId id="405" r:id="rId9"/>
    <p:sldId id="406" r:id="rId10"/>
    <p:sldId id="407" r:id="rId11"/>
    <p:sldId id="408" r:id="rId12"/>
    <p:sldId id="409" r:id="rId13"/>
    <p:sldId id="410" r:id="rId14"/>
    <p:sldId id="411" r:id="rId15"/>
    <p:sldId id="404" r:id="rId16"/>
    <p:sldId id="425" r:id="rId17"/>
    <p:sldId id="412" r:id="rId18"/>
    <p:sldId id="414" r:id="rId19"/>
    <p:sldId id="417" r:id="rId20"/>
    <p:sldId id="418" r:id="rId21"/>
    <p:sldId id="415" r:id="rId22"/>
    <p:sldId id="416" r:id="rId23"/>
    <p:sldId id="420" r:id="rId24"/>
    <p:sldId id="423" r:id="rId25"/>
    <p:sldId id="419" r:id="rId26"/>
    <p:sldId id="421" r:id="rId27"/>
    <p:sldId id="395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F91"/>
    <a:srgbClr val="5E5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45"/>
    <p:restoredTop sz="92889"/>
  </p:normalViewPr>
  <p:slideViewPr>
    <p:cSldViewPr snapToGrid="0" snapToObjects="1">
      <p:cViewPr varScale="1">
        <p:scale>
          <a:sx n="52" d="100"/>
          <a:sy n="52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822" y="5314309"/>
            <a:ext cx="15609094" cy="30360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20925" y="4594958"/>
            <a:ext cx="13130213" cy="6448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37989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46030"/>
          <a:stretch/>
        </p:blipFill>
        <p:spPr>
          <a:xfrm>
            <a:off x="0" y="0"/>
            <a:ext cx="8961120" cy="1371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5"/>
          </a:xfrm>
          <a:prstGeom prst="rect">
            <a:avLst/>
          </a:prstGeo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5"/>
          </a:xfrm>
          <a:prstGeom prst="rect">
            <a:avLst/>
          </a:prstGeo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0" y="0"/>
            <a:ext cx="17068800" cy="22860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8533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46030"/>
          <a:stretch/>
        </p:blipFill>
        <p:spPr>
          <a:xfrm>
            <a:off x="0" y="0"/>
            <a:ext cx="8961120" cy="137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1" r:id="rId3"/>
    <p:sldLayoutId id="2147483665" r:id="rId4"/>
  </p:sldLayoutIdLst>
  <p:transition spd="med"/>
  <p:txStyles>
    <p:titleStyle>
      <a:lvl1pPr marL="0" marR="0" indent="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latinLnBrk="0">
        <a:lnSpc>
          <a:spcPct val="10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6" y="3517899"/>
            <a:ext cx="7143750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0960" y="433070"/>
            <a:ext cx="3116580" cy="2651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iPod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89505" y="4206338"/>
            <a:ext cx="14344015" cy="6080661"/>
          </a:xfrm>
        </p:spPr>
        <p:txBody>
          <a:bodyPr>
            <a:normAutofit/>
          </a:bodyPr>
          <a:lstStyle/>
          <a:p>
            <a:r>
              <a:rPr lang="en-US" dirty="0"/>
              <a:t>Mp3 player</a:t>
            </a:r>
          </a:p>
          <a:p>
            <a:pPr lvl="1"/>
            <a:r>
              <a:rPr lang="en-US" dirty="0"/>
              <a:t>Developed by Creative Technology</a:t>
            </a:r>
          </a:p>
          <a:p>
            <a:pPr lvl="1"/>
            <a:r>
              <a:rPr lang="en-US" dirty="0"/>
              <a:t>Advertised as a “5GB mp3 player”</a:t>
            </a:r>
          </a:p>
          <a:p>
            <a:r>
              <a:rPr lang="en-US" dirty="0"/>
              <a:t>iPod</a:t>
            </a:r>
          </a:p>
          <a:p>
            <a:pPr lvl="1"/>
            <a:r>
              <a:rPr lang="en-US" dirty="0"/>
              <a:t>Introduced 22 months later</a:t>
            </a:r>
          </a:p>
          <a:p>
            <a:pPr lvl="1"/>
            <a:r>
              <a:rPr lang="en-US" dirty="0"/>
              <a:t>Advertised as “1,000 songs in your pocket”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40" y="3084195"/>
            <a:ext cx="6101049" cy="754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10747165"/>
            <a:ext cx="99441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" charset="0"/>
                <a:ea typeface="Noteworthy" charset="0"/>
                <a:cs typeface="Noteworthy" charset="0"/>
                <a:sym typeface="Helvetica Light"/>
              </a:rPr>
              <a:t>Wanna buy one?</a:t>
            </a:r>
          </a:p>
        </p:txBody>
      </p:sp>
    </p:spTree>
    <p:extLst>
      <p:ext uri="{BB962C8B-B14F-4D97-AF65-F5344CB8AC3E}">
        <p14:creationId xmlns:p14="http://schemas.microsoft.com/office/powerpoint/2010/main" val="1330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0" y="4458969"/>
            <a:ext cx="11277600" cy="9257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Own Behavior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20925" y="3840579"/>
            <a:ext cx="18230215" cy="2925982"/>
          </a:xfrm>
        </p:spPr>
        <p:txBody>
          <a:bodyPr/>
          <a:lstStyle/>
          <a:p>
            <a:r>
              <a:rPr lang="en-US" b="1" dirty="0"/>
              <a:t>WHAT</a:t>
            </a:r>
            <a:r>
              <a:rPr lang="en-US" dirty="0"/>
              <a:t> - I want to get more accomplished everyday</a:t>
            </a:r>
          </a:p>
          <a:p>
            <a:r>
              <a:rPr lang="en-US" b="1" dirty="0"/>
              <a:t>HOW</a:t>
            </a:r>
            <a:r>
              <a:rPr lang="en-US" dirty="0"/>
              <a:t> -  Get up earlier, plan better, work smarter</a:t>
            </a:r>
          </a:p>
          <a:p>
            <a:r>
              <a:rPr lang="en-US" b="1" dirty="0"/>
              <a:t>WHY</a:t>
            </a:r>
            <a:r>
              <a:rPr lang="en-US" dirty="0"/>
              <a:t> -  To make more money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21" y="5735737"/>
            <a:ext cx="11741436" cy="798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Own Behavior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20925" y="4023459"/>
            <a:ext cx="18230215" cy="3063142"/>
          </a:xfrm>
        </p:spPr>
        <p:txBody>
          <a:bodyPr/>
          <a:lstStyle/>
          <a:p>
            <a:r>
              <a:rPr lang="en-US" b="1" dirty="0"/>
              <a:t>WHY</a:t>
            </a:r>
            <a:r>
              <a:rPr lang="en-US" dirty="0"/>
              <a:t>- I want to feel incredible self worth</a:t>
            </a:r>
          </a:p>
          <a:p>
            <a:r>
              <a:rPr lang="en-US" b="1" dirty="0"/>
              <a:t>HOW</a:t>
            </a:r>
            <a:r>
              <a:rPr lang="en-US" dirty="0"/>
              <a:t> -  Accomplish more everyday</a:t>
            </a:r>
          </a:p>
          <a:p>
            <a:r>
              <a:rPr lang="en-US" b="1" dirty="0"/>
              <a:t>WHAT</a:t>
            </a:r>
            <a:r>
              <a:rPr lang="en-US" dirty="0"/>
              <a:t> -  Get up early, plan better, work smarter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9753" y="7818121"/>
            <a:ext cx="10976387" cy="5222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The Result: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More</a:t>
            </a:r>
            <a:r>
              <a:rPr kumimoji="0" lang="en-US" sz="660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 Opportunities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aseline="0" dirty="0">
                <a:latin typeface="Noteworthy Light" charset="0"/>
                <a:ea typeface="Noteworthy Light" charset="0"/>
                <a:cs typeface="Noteworthy Light" charset="0"/>
              </a:rPr>
              <a:t>More</a:t>
            </a:r>
            <a:r>
              <a:rPr lang="en-US" sz="6600" dirty="0">
                <a:latin typeface="Noteworthy Light" charset="0"/>
                <a:ea typeface="Noteworthy Light" charset="0"/>
                <a:cs typeface="Noteworthy Light" charset="0"/>
              </a:rPr>
              <a:t> Personal Satisfaction</a:t>
            </a:r>
          </a:p>
          <a:p>
            <a:pPr algn="l"/>
            <a:r>
              <a:rPr lang="en-US" sz="6600" dirty="0">
                <a:latin typeface="Noteworthy Light" charset="0"/>
                <a:ea typeface="Noteworthy Light" charset="0"/>
                <a:cs typeface="Noteworthy Light" charset="0"/>
              </a:rPr>
              <a:t>More money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72"/>
                    </a14:imgEffect>
                    <a14:imgEffect>
                      <a14:saturation sat="197000"/>
                    </a14:imgEffect>
                    <a14:imgEffect>
                      <a14:brightnessContrast bright="15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0" y="3177539"/>
            <a:ext cx="10949940" cy="986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Not Opinion,</a:t>
            </a:r>
            <a:br>
              <a:rPr lang="en-US" dirty="0"/>
            </a:br>
            <a:r>
              <a:rPr lang="en-US" dirty="0"/>
              <a:t> This is Biology </a:t>
            </a:r>
          </a:p>
        </p:txBody>
      </p:sp>
    </p:spTree>
    <p:extLst>
      <p:ext uri="{BB962C8B-B14F-4D97-AF65-F5344CB8AC3E}">
        <p14:creationId xmlns:p14="http://schemas.microsoft.com/office/powerpoint/2010/main" val="1166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32"/>
                    </a14:imgEffect>
                    <a14:imgEffect>
                      <a14:saturation sat="109000"/>
                    </a14:imgEffect>
                    <a14:imgEffect>
                      <a14:brightnessContrast bright="11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3" t="10508" r="9904" b="14002"/>
          <a:stretch/>
        </p:blipFill>
        <p:spPr>
          <a:xfrm>
            <a:off x="5029200" y="3634739"/>
            <a:ext cx="13898880" cy="966978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Not Opinion,</a:t>
            </a:r>
            <a:br>
              <a:rPr lang="en-US" dirty="0"/>
            </a:br>
            <a:r>
              <a:rPr lang="en-US" dirty="0"/>
              <a:t> This is Biology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0937" y="11384624"/>
            <a:ext cx="861614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Sylvester </a:t>
            </a:r>
            <a:r>
              <a:rPr kumimoji="0" lang="en-US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McMonkey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McBean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10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7330"/>
            <a:ext cx="21031200" cy="2651125"/>
          </a:xfrm>
        </p:spPr>
        <p:txBody>
          <a:bodyPr/>
          <a:lstStyle/>
          <a:p>
            <a:pPr algn="ctr"/>
            <a:r>
              <a:rPr lang="en-US" dirty="0"/>
              <a:t>The Brain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66686" y="6910434"/>
            <a:ext cx="3337936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WHY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18319" y="9093015"/>
            <a:ext cx="3059776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HOW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oteworthy Light" charset="0"/>
              <a:ea typeface="Noteworthy Light" charset="0"/>
              <a:cs typeface="Noteworthy Light" charset="0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45227" y="10417079"/>
            <a:ext cx="4286960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WHAT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oteworthy Light" charset="0"/>
              <a:ea typeface="Noteworthy Light" charset="0"/>
              <a:cs typeface="Noteworthy Light" charset="0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9787" y="6776691"/>
            <a:ext cx="6036497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LIMBIC BRAIN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oteworthy Light" charset="0"/>
              <a:ea typeface="Noteworthy Light" charset="0"/>
              <a:cs typeface="Noteworthy Light" charset="0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6416" y="10345100"/>
            <a:ext cx="6737059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NEOCORTEX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54" y="2584197"/>
            <a:ext cx="9458164" cy="9223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951" y="2698016"/>
            <a:ext cx="9459149" cy="92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8FF7-F737-3A47-A724-1100C0F8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006" y="668169"/>
            <a:ext cx="15609094" cy="3036094"/>
          </a:xfrm>
        </p:spPr>
        <p:txBody>
          <a:bodyPr>
            <a:normAutofit fontScale="90000"/>
          </a:bodyPr>
          <a:lstStyle/>
          <a:p>
            <a:r>
              <a:rPr lang="en-US"/>
              <a:t>Disproportionate Achievement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E4896-E363-F141-A261-C48A1B33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43" y="5809764"/>
            <a:ext cx="6834659" cy="5328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B71BF-1D5D-6B48-880D-4F85DCE2A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67" y="128000"/>
            <a:ext cx="4158265" cy="5141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3102D3-4AEE-6149-AA63-411394847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224" y="5809764"/>
            <a:ext cx="7026876" cy="468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51D76-B266-7842-BD9F-834A007F1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00" y="8135543"/>
            <a:ext cx="4701224" cy="4944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A95531-3BAD-CA4A-B023-8ED9A099D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724" y="2703728"/>
            <a:ext cx="47498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5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722" y="3407044"/>
            <a:ext cx="15609094" cy="2823852"/>
          </a:xfrm>
        </p:spPr>
        <p:txBody>
          <a:bodyPr>
            <a:noAutofit/>
          </a:bodyPr>
          <a:lstStyle/>
          <a:p>
            <a:pPr algn="ctr"/>
            <a:r>
              <a:rPr lang="en-US" sz="17400" dirty="0">
                <a:latin typeface="Noteworthy Light" panose="02000400000000000000" pitchFamily="2" charset="77"/>
                <a:ea typeface="Noteworthy Light" panose="02000400000000000000" pitchFamily="2" charset="77"/>
              </a:rPr>
              <a:t>WHY?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4121" y="5169528"/>
            <a:ext cx="22386296" cy="632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14500" dirty="0">
                <a:latin typeface="Noteworthy Light" charset="0"/>
                <a:ea typeface="Noteworthy Light" charset="0"/>
                <a:cs typeface="Noteworthy Light" charset="0"/>
              </a:rPr>
              <a:t>To Be Happier</a:t>
            </a:r>
          </a:p>
        </p:txBody>
      </p:sp>
    </p:spTree>
    <p:extLst>
      <p:ext uri="{BB962C8B-B14F-4D97-AF65-F5344CB8AC3E}">
        <p14:creationId xmlns:p14="http://schemas.microsoft.com/office/powerpoint/2010/main" val="458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Happiness is a Choice</a:t>
            </a:r>
            <a:br>
              <a:rPr lang="en-US" dirty="0"/>
            </a:br>
            <a:r>
              <a:rPr lang="en-US" sz="8000" dirty="0"/>
              <a:t>It’s completely up to you</a:t>
            </a:r>
          </a:p>
        </p:txBody>
      </p:sp>
    </p:spTree>
    <p:extLst>
      <p:ext uri="{BB962C8B-B14F-4D97-AF65-F5344CB8AC3E}">
        <p14:creationId xmlns:p14="http://schemas.microsoft.com/office/powerpoint/2010/main" val="9431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3140" y="3817300"/>
            <a:ext cx="10927080" cy="3036094"/>
          </a:xfrm>
        </p:spPr>
        <p:txBody>
          <a:bodyPr>
            <a:normAutofit fontScale="90000"/>
          </a:bodyPr>
          <a:lstStyle/>
          <a:p>
            <a:r>
              <a:rPr lang="en-US" dirty="0"/>
              <a:t>“Folks are usually about as happy as they make their minds up to </a:t>
            </a:r>
            <a:r>
              <a:rPr lang="en-US"/>
              <a:t>be.”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69615" y="8533283"/>
            <a:ext cx="5020605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Abraham Lincoln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0"/>
            <a:ext cx="10439400" cy="106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290645" y="5314309"/>
            <a:ext cx="17745716" cy="3036094"/>
          </a:xfrm>
        </p:spPr>
        <p:txBody>
          <a:bodyPr>
            <a:noAutofit/>
          </a:bodyPr>
          <a:lstStyle/>
          <a:p>
            <a:r>
              <a:rPr lang="en-US" sz="33400" dirty="0"/>
              <a:t>Behave!</a:t>
            </a:r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8"/>
          <a:stretch/>
        </p:blipFill>
        <p:spPr>
          <a:xfrm>
            <a:off x="15604223" y="4122420"/>
            <a:ext cx="8779777" cy="9593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Happiness as an Attribute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20925" y="4594958"/>
            <a:ext cx="14481175" cy="6448425"/>
          </a:xfrm>
        </p:spPr>
        <p:txBody>
          <a:bodyPr/>
          <a:lstStyle/>
          <a:p>
            <a:r>
              <a:rPr lang="en-US" dirty="0"/>
              <a:t>Happy people encourage happiness in others</a:t>
            </a:r>
          </a:p>
          <a:p>
            <a:r>
              <a:rPr lang="en-US" dirty="0"/>
              <a:t>You learn more from interaction with others than from any book, class, seminar or lecture</a:t>
            </a:r>
          </a:p>
          <a:p>
            <a:r>
              <a:rPr lang="en-US" dirty="0"/>
              <a:t>Happy people draw people to them</a:t>
            </a:r>
          </a:p>
          <a:p>
            <a:r>
              <a:rPr lang="en-US" dirty="0"/>
              <a:t>More people, more knowledge</a:t>
            </a:r>
          </a:p>
          <a:p>
            <a:r>
              <a:rPr lang="en-US" dirty="0"/>
              <a:t>More knowledge, more opportunity</a:t>
            </a:r>
          </a:p>
          <a:p>
            <a:r>
              <a:rPr lang="en-US" dirty="0"/>
              <a:t>More opportunity, more chances for success</a:t>
            </a:r>
          </a:p>
        </p:txBody>
      </p:sp>
    </p:spTree>
    <p:extLst>
      <p:ext uri="{BB962C8B-B14F-4D97-AF65-F5344CB8AC3E}">
        <p14:creationId xmlns:p14="http://schemas.microsoft.com/office/powerpoint/2010/main" val="1194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0" y="2124710"/>
            <a:ext cx="6159500" cy="825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966460"/>
            <a:ext cx="18013680" cy="1851660"/>
          </a:xfrm>
        </p:spPr>
        <p:txBody>
          <a:bodyPr>
            <a:normAutofit fontScale="90000"/>
          </a:bodyPr>
          <a:lstStyle/>
          <a:p>
            <a:pPr algn="l"/>
            <a:r>
              <a:rPr lang="en-US" sz="8900" dirty="0"/>
              <a:t>“You become, what you think about.</a:t>
            </a:r>
            <a:r>
              <a:rPr lang="en-US" dirty="0"/>
              <a:t>”</a:t>
            </a:r>
            <a:br>
              <a:rPr lang="en-US" dirty="0"/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8600" y="10379710"/>
            <a:ext cx="4700005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i="1" dirty="0"/>
              <a:t>Earl Nightingale</a:t>
            </a:r>
            <a:endParaRPr kumimoji="0" lang="en-US" sz="5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1760" y="2799715"/>
            <a:ext cx="10957560" cy="1851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marR="0" indent="0" algn="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8900" dirty="0"/>
              <a:t>The </a:t>
            </a:r>
            <a:r>
              <a:rPr lang="en-US" sz="8900"/>
              <a:t>Strangest Secret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Thought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Choose what you think about</a:t>
            </a:r>
          </a:p>
          <a:p>
            <a:r>
              <a:rPr lang="en-US" dirty="0"/>
              <a:t>Think about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45086" y="3789321"/>
            <a:ext cx="10617834" cy="77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940" y="661670"/>
            <a:ext cx="21031200" cy="26511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Getting What You Want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83665" y="8435754"/>
            <a:ext cx="13658215" cy="3794345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Discover what you want</a:t>
            </a:r>
          </a:p>
          <a:p>
            <a:r>
              <a:rPr lang="en-US" sz="6600" b="1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Determine the price</a:t>
            </a:r>
          </a:p>
          <a:p>
            <a:r>
              <a:rPr lang="en-US" sz="6600" b="1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Get busy paying 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1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9900" y="730250"/>
            <a:ext cx="12512040" cy="2651125"/>
          </a:xfrm>
        </p:spPr>
        <p:txBody>
          <a:bodyPr/>
          <a:lstStyle/>
          <a:p>
            <a:r>
              <a:rPr lang="en-US" dirty="0"/>
              <a:t>Bite-sized Chunks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38045" y="4594958"/>
            <a:ext cx="8057515" cy="6448425"/>
          </a:xfrm>
        </p:spPr>
        <p:txBody>
          <a:bodyPr/>
          <a:lstStyle/>
          <a:p>
            <a:r>
              <a:rPr lang="en-US" dirty="0"/>
              <a:t>Small steps</a:t>
            </a:r>
          </a:p>
          <a:p>
            <a:r>
              <a:rPr lang="en-US" dirty="0"/>
              <a:t>Check it off</a:t>
            </a:r>
          </a:p>
          <a:p>
            <a:r>
              <a:rPr lang="en-US" dirty="0"/>
              <a:t>Glance back</a:t>
            </a:r>
          </a:p>
          <a:p>
            <a:r>
              <a:rPr lang="en-US" dirty="0"/>
              <a:t>On a roll</a:t>
            </a:r>
          </a:p>
          <a:p>
            <a:r>
              <a:rPr lang="en-US" dirty="0"/>
              <a:t>Celebrate your victories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66" y="3589020"/>
            <a:ext cx="13750714" cy="77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 b="697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The Blessings of Gratitude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4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7" b="697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The Blessings of Gratitude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46505" y="5634086"/>
            <a:ext cx="20150455" cy="58292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What are you grateful for?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People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Experiences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Bad times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Never too small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“Thank you!”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0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6" y="3517899"/>
            <a:ext cx="7143750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11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4"/>
          <a:stretch/>
        </p:blipFill>
        <p:spPr>
          <a:xfrm>
            <a:off x="0" y="0"/>
            <a:ext cx="24384000" cy="1373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26140" y="410210"/>
            <a:ext cx="12969240" cy="2651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8000"/>
                    </a:prstClr>
                  </a:outerShdw>
                </a:effectLst>
              </a:rPr>
              <a:t>Changing Behavior</a:t>
            </a:r>
          </a:p>
        </p:txBody>
      </p:sp>
    </p:spTree>
    <p:extLst>
      <p:ext uri="{BB962C8B-B14F-4D97-AF65-F5344CB8AC3E}">
        <p14:creationId xmlns:p14="http://schemas.microsoft.com/office/powerpoint/2010/main" val="20651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65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576" y="10050432"/>
            <a:ext cx="10078824" cy="303609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85000"/>
                    </a:prstClr>
                  </a:outerShdw>
                </a:effectLst>
              </a:rPr>
              <a:t>Start With Why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06" y="12217697"/>
            <a:ext cx="4368290" cy="1089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Circle</a:t>
            </a:r>
          </a:p>
        </p:txBody>
      </p:sp>
    </p:spTree>
    <p:extLst>
      <p:ext uri="{BB962C8B-B14F-4D97-AF65-F5344CB8AC3E}">
        <p14:creationId xmlns:p14="http://schemas.microsoft.com/office/powerpoint/2010/main" val="3072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60123"/>
            <a:ext cx="6435969" cy="1172308"/>
          </a:xfrm>
        </p:spPr>
        <p:txBody>
          <a:bodyPr>
            <a:normAutofit/>
          </a:bodyPr>
          <a:lstStyle/>
          <a:p>
            <a:r>
              <a:rPr lang="en-US" sz="6000" dirty="0"/>
              <a:t>The </a:t>
            </a:r>
            <a:r>
              <a:rPr lang="en-US" sz="6000"/>
              <a:t>Golden 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22" y="819273"/>
            <a:ext cx="12360032" cy="12054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54707" y="6335978"/>
            <a:ext cx="478301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WHY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06401" y="9207089"/>
            <a:ext cx="4384431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HOW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oteworthy Light" charset="0"/>
              <a:ea typeface="Noteworthy Light" charset="0"/>
              <a:cs typeface="Noteworthy Light" charset="0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5444" y="10914910"/>
            <a:ext cx="614289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rPr>
              <a:t>WHAT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oteworthy Light" charset="0"/>
              <a:ea typeface="Noteworthy Light" charset="0"/>
              <a:cs typeface="Noteworthy Light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9314" y="837574"/>
            <a:ext cx="6470578" cy="1704975"/>
          </a:xfrm>
        </p:spPr>
        <p:txBody>
          <a:bodyPr>
            <a:normAutofit/>
          </a:bodyPr>
          <a:lstStyle/>
          <a:p>
            <a:r>
              <a:rPr lang="en-US" sz="6000" dirty="0"/>
              <a:t>The </a:t>
            </a:r>
            <a:r>
              <a:rPr lang="en-US" sz="6000"/>
              <a:t>Golden Circle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People and companies know what they do</a:t>
            </a:r>
          </a:p>
          <a:p>
            <a:r>
              <a:rPr lang="en-US" dirty="0"/>
              <a:t>Some know how they do it</a:t>
            </a:r>
          </a:p>
          <a:p>
            <a:r>
              <a:rPr lang="en-US" dirty="0"/>
              <a:t>Most don’t know why they do it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245950" y="2542549"/>
            <a:ext cx="7623909" cy="7435147"/>
            <a:chOff x="8952522" y="5438133"/>
            <a:chExt cx="7623909" cy="74351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522" y="5438133"/>
              <a:ext cx="7623909" cy="743514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289347" y="8727169"/>
              <a:ext cx="2950257" cy="1067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Noteworthy Light" charset="0"/>
                  <a:ea typeface="Noteworthy Light" charset="0"/>
                  <a:cs typeface="Noteworthy Light" charset="0"/>
                  <a:sym typeface="Helvetica Light"/>
                </a:rPr>
                <a:t>WHY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511755" y="10569943"/>
              <a:ext cx="2704403" cy="1067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Noteworthy Light" charset="0"/>
                  <a:ea typeface="Noteworthy Light" charset="0"/>
                  <a:cs typeface="Noteworthy Light" charset="0"/>
                  <a:sym typeface="Helvetica Light"/>
                </a:rPr>
                <a:t>HOW</a:t>
              </a:r>
              <a:endParaRPr kumimoji="0" lang="en-US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16838" y="11636023"/>
              <a:ext cx="3789058" cy="1067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Noteworthy Light" charset="0"/>
                  <a:ea typeface="Noteworthy Light" charset="0"/>
                  <a:cs typeface="Noteworthy Light" charset="0"/>
                  <a:sym typeface="Helvetica Light"/>
                </a:rPr>
                <a:t>WHAT</a:t>
              </a:r>
              <a:endParaRPr kumimoji="0" lang="en-US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 Light" charset="0"/>
                <a:ea typeface="Noteworthy Light" charset="0"/>
                <a:cs typeface="Noteworthy Light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89505" y="5463639"/>
            <a:ext cx="13130213" cy="3657502"/>
          </a:xfrm>
        </p:spPr>
        <p:txBody>
          <a:bodyPr/>
          <a:lstStyle/>
          <a:p>
            <a:r>
              <a:rPr lang="en-US" b="1" dirty="0"/>
              <a:t>WHAT</a:t>
            </a:r>
            <a:r>
              <a:rPr lang="en-US" dirty="0"/>
              <a:t> - We make great computers</a:t>
            </a:r>
          </a:p>
          <a:p>
            <a:r>
              <a:rPr lang="en-US" b="1" dirty="0"/>
              <a:t>HOW</a:t>
            </a:r>
            <a:r>
              <a:rPr lang="en-US" dirty="0"/>
              <a:t> - They’re beautifully designed, simple to use and user friendly</a:t>
            </a:r>
          </a:p>
          <a:p>
            <a:r>
              <a:rPr lang="en-US" dirty="0"/>
              <a:t>You wanna buy one?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2ABB9-D9C8-4140-BF84-C83765C9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9" y="1363705"/>
            <a:ext cx="9042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89505" y="4206338"/>
            <a:ext cx="13130213" cy="608066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WHY</a:t>
            </a:r>
            <a:r>
              <a:rPr lang="en-US" dirty="0"/>
              <a:t>- Everything we do, we believe in challenging the status quo. We believe in thinking differently.</a:t>
            </a:r>
          </a:p>
          <a:p>
            <a:r>
              <a:rPr lang="en-US" b="1" dirty="0"/>
              <a:t>How</a:t>
            </a:r>
            <a:r>
              <a:rPr lang="en-US" dirty="0"/>
              <a:t> - The way we challenge the status quo is by making our products beautifully designed, simple to use and user-friendly</a:t>
            </a:r>
          </a:p>
          <a:p>
            <a:r>
              <a:rPr lang="en-US" b="1" dirty="0"/>
              <a:t>What</a:t>
            </a:r>
            <a:r>
              <a:rPr lang="en-US" dirty="0"/>
              <a:t> - We happen to make great computers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40" y="3084195"/>
            <a:ext cx="6101049" cy="754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10747165"/>
            <a:ext cx="99441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oteworthy" charset="0"/>
                <a:ea typeface="Noteworthy" charset="0"/>
                <a:cs typeface="Noteworthy" charset="0"/>
                <a:sym typeface="Helvetica Light"/>
              </a:rPr>
              <a:t>Wanna buy one?</a:t>
            </a:r>
          </a:p>
        </p:txBody>
      </p:sp>
    </p:spTree>
    <p:extLst>
      <p:ext uri="{BB962C8B-B14F-4D97-AF65-F5344CB8AC3E}">
        <p14:creationId xmlns:p14="http://schemas.microsoft.com/office/powerpoint/2010/main" val="2304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17088</TotalTime>
  <Words>398</Words>
  <Application>Microsoft Macintosh PowerPoint</Application>
  <PresentationFormat>Custom</PresentationFormat>
  <Paragraphs>88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Helvetica Light</vt:lpstr>
      <vt:lpstr>Helvetica Neue</vt:lpstr>
      <vt:lpstr>Noteworthy</vt:lpstr>
      <vt:lpstr>Noteworthy Light</vt:lpstr>
      <vt:lpstr>White</vt:lpstr>
      <vt:lpstr>PowerPoint Presentation</vt:lpstr>
      <vt:lpstr>Behave!</vt:lpstr>
      <vt:lpstr>Changing Behavior</vt:lpstr>
      <vt:lpstr>Start With Why</vt:lpstr>
      <vt:lpstr>The Golden Circle</vt:lpstr>
      <vt:lpstr>The Golden Circle</vt:lpstr>
      <vt:lpstr>The Golden Circle</vt:lpstr>
      <vt:lpstr>PowerPoint Presentation</vt:lpstr>
      <vt:lpstr>PowerPoint Presentation</vt:lpstr>
      <vt:lpstr>iPod</vt:lpstr>
      <vt:lpstr>Your Own Behavior</vt:lpstr>
      <vt:lpstr>Your Own Behavior</vt:lpstr>
      <vt:lpstr>This is Not Opinion,  This is Biology </vt:lpstr>
      <vt:lpstr>This is Not Opinion,  This is Biology </vt:lpstr>
      <vt:lpstr>The Brain</vt:lpstr>
      <vt:lpstr>Disproportionate Achievement</vt:lpstr>
      <vt:lpstr>WHY?</vt:lpstr>
      <vt:lpstr>Happiness is a Choice It’s completely up to you</vt:lpstr>
      <vt:lpstr>“Folks are usually about as happy as they make their minds up to be.”</vt:lpstr>
      <vt:lpstr>Happiness as an Attribute</vt:lpstr>
      <vt:lpstr>“You become, what you think about.” </vt:lpstr>
      <vt:lpstr>The Power of Thought</vt:lpstr>
      <vt:lpstr>Getting What You Want</vt:lpstr>
      <vt:lpstr>Bite-sized Chunks</vt:lpstr>
      <vt:lpstr>The Blessings of Gratitude</vt:lpstr>
      <vt:lpstr>The Blessings of Gratitude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Another Step Forward</dc:title>
  <cp:lastModifiedBy>David Donald</cp:lastModifiedBy>
  <cp:revision>173</cp:revision>
  <dcterms:modified xsi:type="dcterms:W3CDTF">2018-04-16T18:40:11Z</dcterms:modified>
</cp:coreProperties>
</file>